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134805804"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134805804"/>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41" d="100"/>
          <a:sy n="141" d="100"/>
        </p:scale>
        <p:origin x="744" y="336"/>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11/13/2024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76200" y="1106749"/>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4495800" y="-77971"/>
            <a:ext cx="4572000" cy="820921"/>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b="1" dirty="0">
                <a:solidFill>
                  <a:schemeClr val="bg1"/>
                </a:solidFill>
                <a:latin typeface="Segoe Pro Display Bold" panose="020B0802040504020203" pitchFamily="34" charset="0"/>
              </a:rPr>
              <a:t>GitHub Copilot for Developers</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latin typeface="Segoe Pro Display Bold" panose="020B0802040504020203" pitchFamily="34" charset="0"/>
              </a:rPr>
              <a:t>Tim Warner</a:t>
            </a:r>
          </a:p>
          <a:p>
            <a:r>
              <a:rPr lang="en-US" sz="2400" dirty="0">
                <a:latin typeface="Segoe Pro Display Bold" panose="020B0802040504020203" pitchFamily="34" charset="0"/>
              </a:rPr>
              <a:t>TechTrainerTim.com</a:t>
            </a:r>
          </a:p>
          <a:p>
            <a:endParaRPr lang="en-US" dirty="0"/>
          </a:p>
        </p:txBody>
      </p:sp>
      <p:pic>
        <p:nvPicPr>
          <p:cNvPr id="4" name="Picture 3" descr="A computer screen with a robot and keyboard&#10;&#10;Description automatically generated">
            <a:extLst>
              <a:ext uri="{FF2B5EF4-FFF2-40B4-BE49-F238E27FC236}">
                <a16:creationId xmlns:a16="http://schemas.microsoft.com/office/drawing/2014/main" id="{9EE6413B-6B13-5B4A-19AD-55ED9DA9AB32}"/>
              </a:ext>
            </a:extLst>
          </p:cNvPr>
          <p:cNvPicPr>
            <a:picLocks noChangeAspect="1"/>
          </p:cNvPicPr>
          <p:nvPr/>
        </p:nvPicPr>
        <p:blipFill>
          <a:blip r:embed="rId4"/>
          <a:stretch>
            <a:fillRect/>
          </a:stretch>
        </p:blipFill>
        <p:spPr>
          <a:xfrm>
            <a:off x="3179090" y="1403332"/>
            <a:ext cx="2633419" cy="2633419"/>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4343400" cy="3098799"/>
          </a:xfrm>
        </p:spPr>
        <p:txBody>
          <a:bodyPr/>
          <a:lstStyle/>
          <a:p>
            <a:r>
              <a:rPr lang="en-US" sz="2000" dirty="0"/>
              <a:t>Materials: </a:t>
            </a:r>
            <a:r>
              <a:rPr lang="en-US" sz="2000" b="1" dirty="0">
                <a:solidFill>
                  <a:srgbClr val="0070C0"/>
                </a:solidFill>
              </a:rPr>
              <a:t>timw.info/</a:t>
            </a:r>
            <a:r>
              <a:rPr lang="en-US" sz="2000" b="1" dirty="0" err="1">
                <a:solidFill>
                  <a:srgbClr val="0070C0"/>
                </a:solidFill>
              </a:rPr>
              <a:t>copilotaio</a:t>
            </a:r>
            <a:endParaRPr lang="en-US" sz="2000" b="1" dirty="0">
              <a:solidFill>
                <a:srgbClr val="0070C0"/>
              </a:solidFill>
            </a:endParaRPr>
          </a:p>
          <a:p>
            <a:r>
              <a:rPr lang="en-US" sz="2000" dirty="0"/>
              <a:t>Connect: </a:t>
            </a:r>
            <a:r>
              <a:rPr lang="en-US" sz="2000" b="1" dirty="0">
                <a:solidFill>
                  <a:srgbClr val="0070C0"/>
                </a:solidFill>
              </a:rPr>
              <a:t>TechTrainerTim.com</a:t>
            </a:r>
          </a:p>
        </p:txBody>
      </p:sp>
      <p:pic>
        <p:nvPicPr>
          <p:cNvPr id="7" name="Picture 6" descr="A person wearing glasses and a jacket&#10;&#10;Description automatically generated">
            <a:extLst>
              <a:ext uri="{FF2B5EF4-FFF2-40B4-BE49-F238E27FC236}">
                <a16:creationId xmlns:a16="http://schemas.microsoft.com/office/drawing/2014/main" id="{2EE9E27F-3222-CECD-8269-CA92393E3355}"/>
              </a:ext>
            </a:extLst>
          </p:cNvPr>
          <p:cNvPicPr>
            <a:picLocks noChangeAspect="1"/>
          </p:cNvPicPr>
          <p:nvPr/>
        </p:nvPicPr>
        <p:blipFill>
          <a:blip r:embed="rId2"/>
          <a:stretch>
            <a:fillRect/>
          </a:stretch>
        </p:blipFill>
        <p:spPr>
          <a:xfrm>
            <a:off x="5410200" y="1134879"/>
            <a:ext cx="2502061" cy="2800350"/>
          </a:xfrm>
          <a:prstGeom prst="rect">
            <a:avLst/>
          </a:prstGeom>
        </p:spPr>
      </p:pic>
      <p:grpSp>
        <p:nvGrpSpPr>
          <p:cNvPr id="10" name="Group 9">
            <a:extLst>
              <a:ext uri="{FF2B5EF4-FFF2-40B4-BE49-F238E27FC236}">
                <a16:creationId xmlns:a16="http://schemas.microsoft.com/office/drawing/2014/main" id="{C5AFAB45-0E14-31CC-0E83-E0868F73F350}"/>
              </a:ext>
            </a:extLst>
          </p:cNvPr>
          <p:cNvGrpSpPr/>
          <p:nvPr/>
        </p:nvGrpSpPr>
        <p:grpSpPr>
          <a:xfrm>
            <a:off x="19493" y="514815"/>
            <a:ext cx="1090645" cy="4040478"/>
            <a:chOff x="47975" y="762786"/>
            <a:chExt cx="1090645" cy="4040478"/>
          </a:xfrm>
        </p:grpSpPr>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9" y="2753544"/>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square with white text&#10;&#10;Description automatically generated">
              <a:extLst>
                <a:ext uri="{FF2B5EF4-FFF2-40B4-BE49-F238E27FC236}">
                  <a16:creationId xmlns:a16="http://schemas.microsoft.com/office/drawing/2014/main" id="{CDE54112-1531-2B50-0318-A044B4B9F2A2}"/>
                </a:ext>
              </a:extLst>
            </p:cNvPr>
            <p:cNvPicPr>
              <a:picLocks noChangeAspect="1"/>
            </p:cNvPicPr>
            <p:nvPr/>
          </p:nvPicPr>
          <p:blipFill>
            <a:blip r:embed="rId4"/>
            <a:stretch>
              <a:fillRect/>
            </a:stretch>
          </p:blipFill>
          <p:spPr>
            <a:xfrm>
              <a:off x="72116" y="1758959"/>
              <a:ext cx="1053547" cy="1053547"/>
            </a:xfrm>
            <a:prstGeom prst="rect">
              <a:avLst/>
            </a:prstGeom>
          </p:spPr>
        </p:pic>
        <p:pic>
          <p:nvPicPr>
            <p:cNvPr id="8" name="Picture 7" descr="A black square with white text&#10;&#10;Description automatically generated">
              <a:extLst>
                <a:ext uri="{FF2B5EF4-FFF2-40B4-BE49-F238E27FC236}">
                  <a16:creationId xmlns:a16="http://schemas.microsoft.com/office/drawing/2014/main" id="{44177F20-BF73-3546-CA0D-4A93C0200170}"/>
                </a:ext>
              </a:extLst>
            </p:cNvPr>
            <p:cNvPicPr>
              <a:picLocks noChangeAspect="1"/>
            </p:cNvPicPr>
            <p:nvPr/>
          </p:nvPicPr>
          <p:blipFill>
            <a:blip r:embed="rId5"/>
            <a:stretch>
              <a:fillRect/>
            </a:stretch>
          </p:blipFill>
          <p:spPr>
            <a:xfrm>
              <a:off x="59160" y="762786"/>
              <a:ext cx="1079460" cy="1079460"/>
            </a:xfrm>
            <a:prstGeom prst="rect">
              <a:avLst/>
            </a:prstGeom>
          </p:spPr>
        </p:pic>
        <p:pic>
          <p:nvPicPr>
            <p:cNvPr id="5" name="Picture 4" descr="A grey square with white text&#10;&#10;Description automatically generated">
              <a:extLst>
                <a:ext uri="{FF2B5EF4-FFF2-40B4-BE49-F238E27FC236}">
                  <a16:creationId xmlns:a16="http://schemas.microsoft.com/office/drawing/2014/main" id="{622C1EDA-3F9C-A0C0-AD02-D5F023AA6824}"/>
                </a:ext>
              </a:extLst>
            </p:cNvPr>
            <p:cNvPicPr>
              <a:picLocks noChangeAspect="1"/>
            </p:cNvPicPr>
            <p:nvPr/>
          </p:nvPicPr>
          <p:blipFill>
            <a:blip r:embed="rId6"/>
            <a:stretch>
              <a:fillRect/>
            </a:stretch>
          </p:blipFill>
          <p:spPr>
            <a:xfrm>
              <a:off x="47975" y="3723804"/>
              <a:ext cx="1079460" cy="1079460"/>
            </a:xfrm>
            <a:prstGeom prst="rect">
              <a:avLst/>
            </a:prstGeom>
          </p:spPr>
        </p:pic>
      </p:grpSp>
    </p:spTree>
    <p:extLst>
      <p:ext uri="{BB962C8B-B14F-4D97-AF65-F5344CB8AC3E}">
        <p14:creationId xmlns:p14="http://schemas.microsoft.com/office/powerpoint/2010/main" val="129297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a:xfrm>
            <a:off x="1142998" y="18759"/>
            <a:ext cx="7548179" cy="560552"/>
          </a:xfrm>
        </p:spPr>
        <p:txBody>
          <a:bodyPr>
            <a:normAutofit/>
          </a:bodyPr>
          <a:lstStyle/>
          <a:p>
            <a:pPr>
              <a:lnSpc>
                <a:spcPct val="90000"/>
              </a:lnSpc>
            </a:pPr>
            <a:r>
              <a:rPr lang="en-US" sz="3300" dirty="0"/>
              <a:t>This section is...</a:t>
            </a:r>
          </a:p>
        </p:txBody>
      </p:sp>
      <p:pic>
        <p:nvPicPr>
          <p:cNvPr id="3" name="Picture 2">
            <a:extLst>
              <a:ext uri="{FF2B5EF4-FFF2-40B4-BE49-F238E27FC236}">
                <a16:creationId xmlns:a16="http://schemas.microsoft.com/office/drawing/2014/main" id="{19C63E62-DAEB-03B3-FD06-68129233448D}"/>
              </a:ext>
            </a:extLst>
          </p:cNvPr>
          <p:cNvPicPr>
            <a:picLocks noChangeAspect="1"/>
          </p:cNvPicPr>
          <p:nvPr/>
        </p:nvPicPr>
        <p:blipFill>
          <a:blip r:embed="rId2"/>
          <a:stretch>
            <a:fillRect/>
          </a:stretch>
        </p:blipFill>
        <p:spPr>
          <a:xfrm>
            <a:off x="2025495" y="814771"/>
            <a:ext cx="5783187" cy="3547021"/>
          </a:xfrm>
          <a:prstGeom prst="rect">
            <a:avLst/>
          </a:prstGeom>
          <a:noFill/>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3971636" cy="3098799"/>
          </a:xfrm>
        </p:spPr>
        <p:txBody>
          <a:bodyPr/>
          <a:lstStyle/>
          <a:p>
            <a:r>
              <a:rPr lang="en-US" sz="2000" dirty="0"/>
              <a:t>Based in Nashville, TN, US</a:t>
            </a:r>
          </a:p>
          <a:p>
            <a:pPr lvl="1"/>
            <a:r>
              <a:rPr lang="en-US" sz="1800" dirty="0"/>
              <a:t>Central time zone</a:t>
            </a:r>
          </a:p>
          <a:p>
            <a:r>
              <a:rPr lang="en-US" sz="2000" dirty="0"/>
              <a:t>26-year Microsoft Certified Trainer (MCT)</a:t>
            </a:r>
          </a:p>
          <a:p>
            <a:r>
              <a:rPr lang="en-US" sz="2000" dirty="0"/>
              <a:t>6-year Microsoft MVP in Azure AI</a:t>
            </a:r>
          </a:p>
          <a:p>
            <a:r>
              <a:rPr lang="en-US" sz="2000" dirty="0"/>
              <a:t>Ex-Microsoft FTE with Azure Governance </a:t>
            </a:r>
            <a:r>
              <a:rPr lang="en-US" sz="2000" dirty="0" err="1"/>
              <a:t>eng</a:t>
            </a:r>
            <a:r>
              <a:rPr lang="en-US" sz="2000" dirty="0"/>
              <a:t> teams</a:t>
            </a:r>
          </a:p>
          <a:p>
            <a:r>
              <a:rPr lang="en-US" sz="2000" dirty="0"/>
              <a:t>Connect: </a:t>
            </a:r>
            <a:r>
              <a:rPr lang="en-US" sz="2000" b="1" dirty="0">
                <a:solidFill>
                  <a:srgbClr val="0070C0"/>
                </a:solidFill>
              </a:rPr>
              <a:t>timw.info/linkedin</a:t>
            </a:r>
          </a:p>
        </p:txBody>
      </p:sp>
      <p:pic>
        <p:nvPicPr>
          <p:cNvPr id="7" name="Picture 6" descr="A person wearing glasses and a jacket&#10;&#10;Description automatically generated">
            <a:extLst>
              <a:ext uri="{FF2B5EF4-FFF2-40B4-BE49-F238E27FC236}">
                <a16:creationId xmlns:a16="http://schemas.microsoft.com/office/drawing/2014/main" id="{2EE9E27F-3222-CECD-8269-CA92393E3355}"/>
              </a:ext>
            </a:extLst>
          </p:cNvPr>
          <p:cNvPicPr>
            <a:picLocks noChangeAspect="1"/>
          </p:cNvPicPr>
          <p:nvPr/>
        </p:nvPicPr>
        <p:blipFill>
          <a:blip r:embed="rId2"/>
          <a:stretch>
            <a:fillRect/>
          </a:stretch>
        </p:blipFill>
        <p:spPr>
          <a:xfrm>
            <a:off x="5343236" y="1171574"/>
            <a:ext cx="2502061" cy="2800350"/>
          </a:xfrm>
          <a:prstGeom prst="rect">
            <a:avLst/>
          </a:prstGeom>
        </p:spPr>
      </p:pic>
      <p:grpSp>
        <p:nvGrpSpPr>
          <p:cNvPr id="10" name="Group 9">
            <a:extLst>
              <a:ext uri="{FF2B5EF4-FFF2-40B4-BE49-F238E27FC236}">
                <a16:creationId xmlns:a16="http://schemas.microsoft.com/office/drawing/2014/main" id="{9C95666C-88FE-15E0-2154-068141E74285}"/>
              </a:ext>
            </a:extLst>
          </p:cNvPr>
          <p:cNvGrpSpPr/>
          <p:nvPr/>
        </p:nvGrpSpPr>
        <p:grpSpPr>
          <a:xfrm>
            <a:off x="19493" y="514815"/>
            <a:ext cx="1090645" cy="4040478"/>
            <a:chOff x="47975" y="762786"/>
            <a:chExt cx="1090645" cy="4040478"/>
          </a:xfrm>
        </p:grpSpPr>
        <p:pic>
          <p:nvPicPr>
            <p:cNvPr id="11" name="Picture 2" descr="GitHub Actions badge image. Certification. Intermediate level. Issued by GitHub">
              <a:extLst>
                <a:ext uri="{FF2B5EF4-FFF2-40B4-BE49-F238E27FC236}">
                  <a16:creationId xmlns:a16="http://schemas.microsoft.com/office/drawing/2014/main" id="{CA57E5D3-C42B-0354-686D-DCDB5B4D9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9" y="2753544"/>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square with white text&#10;&#10;Description automatically generated">
              <a:extLst>
                <a:ext uri="{FF2B5EF4-FFF2-40B4-BE49-F238E27FC236}">
                  <a16:creationId xmlns:a16="http://schemas.microsoft.com/office/drawing/2014/main" id="{ADBD0A60-9D6E-ECB1-FFC3-999F13C7EDFA}"/>
                </a:ext>
              </a:extLst>
            </p:cNvPr>
            <p:cNvPicPr>
              <a:picLocks noChangeAspect="1"/>
            </p:cNvPicPr>
            <p:nvPr/>
          </p:nvPicPr>
          <p:blipFill>
            <a:blip r:embed="rId4"/>
            <a:stretch>
              <a:fillRect/>
            </a:stretch>
          </p:blipFill>
          <p:spPr>
            <a:xfrm>
              <a:off x="72116" y="1758959"/>
              <a:ext cx="1053547" cy="1053547"/>
            </a:xfrm>
            <a:prstGeom prst="rect">
              <a:avLst/>
            </a:prstGeom>
          </p:spPr>
        </p:pic>
        <p:pic>
          <p:nvPicPr>
            <p:cNvPr id="13" name="Picture 12" descr="A black square with white text&#10;&#10;Description automatically generated">
              <a:extLst>
                <a:ext uri="{FF2B5EF4-FFF2-40B4-BE49-F238E27FC236}">
                  <a16:creationId xmlns:a16="http://schemas.microsoft.com/office/drawing/2014/main" id="{9227C23C-2827-F470-CA0E-262412C1E9AC}"/>
                </a:ext>
              </a:extLst>
            </p:cNvPr>
            <p:cNvPicPr>
              <a:picLocks noChangeAspect="1"/>
            </p:cNvPicPr>
            <p:nvPr/>
          </p:nvPicPr>
          <p:blipFill>
            <a:blip r:embed="rId5"/>
            <a:stretch>
              <a:fillRect/>
            </a:stretch>
          </p:blipFill>
          <p:spPr>
            <a:xfrm>
              <a:off x="59160" y="762786"/>
              <a:ext cx="1079460" cy="1079460"/>
            </a:xfrm>
            <a:prstGeom prst="rect">
              <a:avLst/>
            </a:prstGeom>
          </p:spPr>
        </p:pic>
        <p:pic>
          <p:nvPicPr>
            <p:cNvPr id="14" name="Picture 13" descr="A grey square with white text&#10;&#10;Description automatically generated">
              <a:extLst>
                <a:ext uri="{FF2B5EF4-FFF2-40B4-BE49-F238E27FC236}">
                  <a16:creationId xmlns:a16="http://schemas.microsoft.com/office/drawing/2014/main" id="{C7B85EB5-3EA8-729B-317E-71FD7BF74211}"/>
                </a:ext>
              </a:extLst>
            </p:cNvPr>
            <p:cNvPicPr>
              <a:picLocks noChangeAspect="1"/>
            </p:cNvPicPr>
            <p:nvPr/>
          </p:nvPicPr>
          <p:blipFill>
            <a:blip r:embed="rId6"/>
            <a:stretch>
              <a:fillRect/>
            </a:stretch>
          </p:blipFill>
          <p:spPr>
            <a:xfrm>
              <a:off x="47975" y="3723804"/>
              <a:ext cx="1079460" cy="1079460"/>
            </a:xfrm>
            <a:prstGeom prst="rect">
              <a:avLst/>
            </a:prstGeom>
          </p:spPr>
        </p:pic>
      </p:grpSp>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 </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pic>
        <p:nvPicPr>
          <p:cNvPr id="4" name="Picture 3">
            <a:extLst>
              <a:ext uri="{FF2B5EF4-FFF2-40B4-BE49-F238E27FC236}">
                <a16:creationId xmlns:a16="http://schemas.microsoft.com/office/drawing/2014/main" id="{4AA66DF7-63EC-7F85-AD6D-6F9C823E895D}"/>
              </a:ext>
            </a:extLst>
          </p:cNvPr>
          <p:cNvPicPr>
            <a:picLocks noChangeAspect="1"/>
          </p:cNvPicPr>
          <p:nvPr/>
        </p:nvPicPr>
        <p:blipFill>
          <a:blip r:embed="rId6"/>
          <a:stretch>
            <a:fillRect/>
          </a:stretch>
        </p:blipFill>
        <p:spPr>
          <a:xfrm>
            <a:off x="381000" y="372964"/>
            <a:ext cx="2651990" cy="646232"/>
          </a:xfrm>
          <a:prstGeom prst="rect">
            <a:avLst/>
          </a:prstGeom>
        </p:spPr>
      </p:pic>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533400" y="1352550"/>
            <a:ext cx="8647814" cy="3547021"/>
          </a:xfrm>
        </p:spPr>
        <p:txBody>
          <a:bodyPr/>
          <a:lstStyle/>
          <a:p>
            <a:r>
              <a:rPr lang="en-US" sz="2800" dirty="0"/>
              <a:t>09:00 am  -  Segment 1</a:t>
            </a:r>
          </a:p>
          <a:p>
            <a:r>
              <a:rPr lang="en-US" sz="2800" dirty="0"/>
              <a:t>10:00 am  -  10-minute break - Segment 2</a:t>
            </a:r>
          </a:p>
          <a:p>
            <a:r>
              <a:rPr lang="en-US" sz="2800" dirty="0"/>
              <a:t>11:00 am   -  10-minute break - Segment 3</a:t>
            </a:r>
          </a:p>
          <a:p>
            <a:r>
              <a:rPr lang="en-US" sz="2800" dirty="0"/>
              <a:t>12:00 pm   - 10-minute break - Segment 4</a:t>
            </a:r>
          </a:p>
          <a:p>
            <a:r>
              <a:rPr lang="en-US" sz="28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11350</TotalTime>
  <Words>4099</Words>
  <Application>Microsoft Office PowerPoint</Application>
  <PresentationFormat>On-screen Show (16:9)</PresentationFormat>
  <Paragraphs>483</Paragraphs>
  <Slides>109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Myriad Pro</vt:lpstr>
      <vt:lpstr>PS TT Commons</vt:lpstr>
      <vt:lpstr>PS TT Commons DemiBold</vt:lpstr>
      <vt:lpstr>PS TT Commons Medium</vt:lpstr>
      <vt:lpstr>Roboto Mono Medium</vt:lpstr>
      <vt:lpstr>Segoe Pro</vt:lpstr>
      <vt:lpstr>Segoe Pro Display Bold</vt:lpstr>
      <vt:lpstr>Standard_LiveLessons_2017</vt:lpstr>
      <vt:lpstr>PowerPoint Presentation</vt:lpstr>
      <vt:lpstr>Tim Warner</vt:lpstr>
      <vt:lpstr>Learning Goals</vt:lpstr>
      <vt:lpstr>Course materials</vt:lpstr>
      <vt:lpstr>Break Schedule (Central Time)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 </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62</cp:revision>
  <dcterms:created xsi:type="dcterms:W3CDTF">2015-09-28T19:52:00Z</dcterms:created>
  <dcterms:modified xsi:type="dcterms:W3CDTF">2024-11-14T14:19:23Z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